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05F62D-AA7E-4A7D-B10D-A687FF012935}" type="datetimeFigureOut">
              <a:rPr lang="fi-FI" smtClean="0"/>
              <a:t>5.9.2012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5B4FDC-DEEE-4E15-8232-7683073F3A3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Merkkipohjainen siirto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Siirrossa </a:t>
            </a:r>
            <a:r>
              <a:rPr lang="fi-FI" dirty="0"/>
              <a:t>sanoma asetetaan kehyksiin, jotka muodostuvat erikoismerkeistä. Tärkein erikoismerkki on </a:t>
            </a:r>
            <a:r>
              <a:rPr lang="fi-FI" dirty="0" smtClean="0"/>
              <a:t>SYN- merkki</a:t>
            </a:r>
            <a:r>
              <a:rPr lang="fi-FI" dirty="0"/>
              <a:t>, jolla synkronoidaan vastaanotin tulevaan bittivirtaan. Synkronointi voi perustua yhteen tunnistettuun </a:t>
            </a:r>
            <a:r>
              <a:rPr lang="fi-FI" dirty="0" smtClean="0"/>
              <a:t>SYN- merkkiin</a:t>
            </a:r>
            <a:r>
              <a:rPr lang="fi-FI" dirty="0"/>
              <a:t>, jolloin puhumme monosynkronisesta siirrosta, tai kahteen peräkkäiseen </a:t>
            </a:r>
            <a:r>
              <a:rPr lang="fi-FI" dirty="0" smtClean="0"/>
              <a:t>SYN- merkkiin</a:t>
            </a:r>
            <a:r>
              <a:rPr lang="fi-FI" dirty="0"/>
              <a:t>, jolloin puhutaan </a:t>
            </a:r>
            <a:r>
              <a:rPr lang="fi-FI" dirty="0" err="1"/>
              <a:t>bisynkronisesta</a:t>
            </a:r>
            <a:r>
              <a:rPr lang="fi-FI" dirty="0"/>
              <a:t> siirrosta.</a:t>
            </a:r>
          </a:p>
          <a:p>
            <a:r>
              <a:rPr lang="fi-FI" dirty="0"/>
              <a:t>Merkkipohjaisessa synkronisessa siirrossa toimitaan seuraavasti: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dirty="0" smtClean="0"/>
              <a:t>Ennen </a:t>
            </a:r>
            <a:r>
              <a:rPr lang="fi-FI" dirty="0"/>
              <a:t>uuden sanoman alkamista poistetaan vastaanotin synkronoidusta tilasta. Vastaanotin asetetaan </a:t>
            </a:r>
            <a:r>
              <a:rPr lang="fi-FI" dirty="0" smtClean="0"/>
              <a:t> </a:t>
            </a:r>
            <a:r>
              <a:rPr lang="fi-FI" dirty="0" err="1" smtClean="0"/>
              <a:t>hunt-tilaan</a:t>
            </a:r>
            <a:r>
              <a:rPr lang="fi-FI" dirty="0" smtClean="0"/>
              <a:t>.</a:t>
            </a:r>
            <a:endParaRPr lang="fi-FI" dirty="0"/>
          </a:p>
          <a:p>
            <a:pPr marL="514350" lvl="0" indent="-514350">
              <a:buFont typeface="+mj-lt"/>
              <a:buAutoNum type="arabicPeriod"/>
            </a:pPr>
            <a:r>
              <a:rPr lang="fi-FI" dirty="0" smtClean="0"/>
              <a:t>Annamme </a:t>
            </a:r>
            <a:r>
              <a:rPr lang="fi-FI" dirty="0"/>
              <a:t>sisään tulevan bittivirran kulkea sellaisen ikkunan läpi, johon kerralla mahtuu 8 </a:t>
            </a:r>
            <a:r>
              <a:rPr lang="fi-FI" dirty="0" smtClean="0"/>
              <a:t>bittiä (</a:t>
            </a:r>
            <a:r>
              <a:rPr lang="fi-FI" dirty="0" err="1"/>
              <a:t>monosync</a:t>
            </a:r>
            <a:r>
              <a:rPr lang="fi-FI" dirty="0"/>
              <a:t>) tai 16 </a:t>
            </a:r>
            <a:r>
              <a:rPr lang="fi-FI" dirty="0" smtClean="0"/>
              <a:t>bittiä (</a:t>
            </a:r>
            <a:r>
              <a:rPr lang="fi-FI" dirty="0" err="1"/>
              <a:t>bysync</a:t>
            </a:r>
            <a:r>
              <a:rPr lang="fi-FI" dirty="0"/>
              <a:t>). Bitit tulevat sisään ikkunan vasemmasta reunasta bitti kerrallaan, ja poistuvat oikeasta reunasta ikäjärjestyksessä </a:t>
            </a:r>
            <a:r>
              <a:rPr lang="fi-FI" dirty="0" smtClean="0"/>
              <a:t>FIFO- periaatteen mukaisesti (</a:t>
            </a:r>
            <a:r>
              <a:rPr lang="fi-FI" dirty="0" err="1"/>
              <a:t>First</a:t>
            </a:r>
            <a:r>
              <a:rPr lang="fi-FI" dirty="0"/>
              <a:t> In </a:t>
            </a:r>
            <a:r>
              <a:rPr lang="fi-FI" dirty="0" err="1"/>
              <a:t>First</a:t>
            </a:r>
            <a:r>
              <a:rPr lang="fi-FI" dirty="0"/>
              <a:t> Out).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dirty="0" smtClean="0"/>
              <a:t>Jokaisen </a:t>
            </a:r>
            <a:r>
              <a:rPr lang="fi-FI" dirty="0"/>
              <a:t>kellopulssin kohdalla(= bitin kohdalla) tutkimme, onko ikkunassa 1 vai 2 </a:t>
            </a:r>
            <a:r>
              <a:rPr lang="fi-FI" dirty="0" err="1"/>
              <a:t>SYN-merkkiä</a:t>
            </a:r>
            <a:r>
              <a:rPr lang="fi-FI" dirty="0"/>
              <a:t> riippuen ikkunan koosta. Odotetaan tässä tilassa, kunnes ikkunassa on vaaditut (1 tai 2) </a:t>
            </a:r>
            <a:r>
              <a:rPr lang="fi-FI" dirty="0" err="1"/>
              <a:t>SYN-merkkiä</a:t>
            </a:r>
            <a:r>
              <a:rPr lang="fi-FI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dirty="0" smtClean="0"/>
              <a:t>Kun </a:t>
            </a:r>
            <a:r>
              <a:rPr lang="fi-FI" dirty="0"/>
              <a:t>on löydetty tarvittava määrä </a:t>
            </a:r>
            <a:r>
              <a:rPr lang="fi-FI" dirty="0" err="1"/>
              <a:t>SYN-merrkejä</a:t>
            </a:r>
            <a:r>
              <a:rPr lang="fi-FI" dirty="0"/>
              <a:t>, siirrytään synkronoituun tilaan. Tässä tilassa siirretään ohjelmalle kaikki </a:t>
            </a:r>
            <a:r>
              <a:rPr lang="fi-FI" dirty="0" err="1"/>
              <a:t>sisääntulevat</a:t>
            </a:r>
            <a:r>
              <a:rPr lang="fi-FI" dirty="0"/>
              <a:t> bitit 8 bitin ryhminä alkaen siitä pisteestä, jossa synkronointi saavutettiin.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7259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fi-FI" b="1" u="sng" dirty="0"/>
              <a:t>Asynkroninen siirto:</a:t>
            </a:r>
            <a:endParaRPr lang="fi-FI" dirty="0"/>
          </a:p>
          <a:p>
            <a:r>
              <a:rPr lang="fi-FI" dirty="0"/>
              <a:t>Asynkroninen siirto on tarkoitettu tilanteisiin, joissa murto-osa yhteysajasta käytetään tiedon siirtoon, ja siirrettävän jakson koko on pieni, yleensä 1 merkki. Siinä siirrettävä merkki sijoitetaan tunnistettaviin kehyksiin. Merkkiä edeltää </a:t>
            </a:r>
            <a:r>
              <a:rPr lang="fi-FI" dirty="0" err="1"/>
              <a:t>aloitusbitti(start</a:t>
            </a:r>
            <a:r>
              <a:rPr lang="fi-FI" dirty="0"/>
              <a:t> </a:t>
            </a:r>
            <a:r>
              <a:rPr lang="fi-FI" dirty="0" err="1"/>
              <a:t>bit</a:t>
            </a:r>
            <a:r>
              <a:rPr lang="fi-FI" dirty="0"/>
              <a:t>), ja se päätetään yhteen tai useampaan </a:t>
            </a:r>
            <a:r>
              <a:rPr lang="fi-FI" dirty="0" err="1"/>
              <a:t>lopetusbittiin(stop</a:t>
            </a:r>
            <a:r>
              <a:rPr lang="fi-FI" dirty="0"/>
              <a:t> </a:t>
            </a:r>
            <a:r>
              <a:rPr lang="fi-FI" dirty="0" err="1"/>
              <a:t>bit</a:t>
            </a:r>
            <a:r>
              <a:rPr lang="fi-FI" dirty="0"/>
              <a:t>), näiden väliin sijoittuvat databitit. Kustannus siirrettävää merkkiä kohden on vähintään 2 bittiä, eli 8 bitin siirtämiseksi tarvitaan vähintään 1 aloitusbitti + 8 tietobittiä + 1 lopetusbitti. Aloitus bitti on </a:t>
            </a:r>
            <a:r>
              <a:rPr lang="fi-FI" b="1" dirty="0"/>
              <a:t>aina</a:t>
            </a:r>
            <a:r>
              <a:rPr lang="fi-FI" dirty="0"/>
              <a:t> 0-bitti ja lopetusbitti on </a:t>
            </a:r>
            <a:r>
              <a:rPr lang="fi-FI" b="1" dirty="0"/>
              <a:t>aina</a:t>
            </a:r>
            <a:r>
              <a:rPr lang="fi-FI" dirty="0"/>
              <a:t> 1-bitti.</a:t>
            </a:r>
          </a:p>
          <a:p>
            <a:r>
              <a:rPr lang="fi-FI" dirty="0"/>
              <a:t>Asynkronisen siirron synkronointi ei missään nimessä ole luotettava. Jos sovellamme mielivaltaista bittijonoa huomaamme että huomaamme että oikea yhdistelmä löytyy monesta eri kohdasta bittivirrassa, mutta tässä tilanteessa on luotettava siihen että,</a:t>
            </a:r>
          </a:p>
          <a:p>
            <a:pPr lvl="0"/>
            <a:r>
              <a:rPr lang="fi-FI" dirty="0"/>
              <a:t>- tiedon oikeellisuuden toteamiseen on käytetty muita menetelmiä ja</a:t>
            </a:r>
          </a:p>
          <a:p>
            <a:pPr lvl="0"/>
            <a:r>
              <a:rPr lang="fi-FI" dirty="0"/>
              <a:t>- jos virheellinen tulkinta esiintyy merkkijonossa, on </a:t>
            </a:r>
            <a:r>
              <a:rPr lang="fi-FI" dirty="0" smtClean="0"/>
              <a:t>todennäköisesti, </a:t>
            </a:r>
            <a:r>
              <a:rPr lang="fi-FI" dirty="0"/>
              <a:t>että virhe havaitaan myöhemmissä merkeissä erittäin suuri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2505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i-FI" b="1" u="sng" dirty="0"/>
              <a:t>Synkroninen siirto</a:t>
            </a:r>
            <a:r>
              <a:rPr lang="fi-FI" b="1" u="sng" dirty="0" smtClean="0"/>
              <a:t>:</a:t>
            </a:r>
          </a:p>
          <a:p>
            <a:r>
              <a:rPr lang="fi-FI" dirty="0"/>
              <a:t>Synkronoinnilla tarkoitetaan tapaa, jolla merkki tai kehys tunnistetaan </a:t>
            </a:r>
            <a:r>
              <a:rPr lang="fi-FI" dirty="0" err="1"/>
              <a:t>sisääntulevasta</a:t>
            </a:r>
            <a:r>
              <a:rPr lang="fi-FI" dirty="0"/>
              <a:t> bittivirrasta. </a:t>
            </a:r>
          </a:p>
          <a:p>
            <a:r>
              <a:rPr lang="fi-FI" dirty="0"/>
              <a:t>Synkroninen siirto poikkeaa sekä sovellusalueeltaan että tekniikaltaan asynkronisesta siirrosta. Jos vertaamme näiden perinteisiä sovellusalueita, niin asynkroninen siirto on </a:t>
            </a:r>
            <a:r>
              <a:rPr lang="fi-FI" dirty="0" err="1"/>
              <a:t>ensisij</a:t>
            </a:r>
            <a:r>
              <a:rPr lang="fi-FI" dirty="0"/>
              <a:t>. Tarkoitettu tietokoneen ja (</a:t>
            </a:r>
            <a:r>
              <a:rPr lang="fi-FI" dirty="0" err="1"/>
              <a:t>näyttö)päätteen</a:t>
            </a:r>
            <a:r>
              <a:rPr lang="fi-FI" dirty="0"/>
              <a:t> väliseen yhteyteen, ja sen siirron käyttö keskittyy kohteisiin, joissa edullisilla menettelyillä tunnistetaan linjalla liikkuvat yksittäiset merkit.</a:t>
            </a:r>
          </a:p>
          <a:p>
            <a:r>
              <a:rPr lang="fi-FI" dirty="0"/>
              <a:t>Synkroninen siirto on tarkoitettu tilanteisiin, jossa pienin siirrettävä yksikkö muodostuu sanomasta, ja kerralla siirretään suurempia </a:t>
            </a:r>
            <a:r>
              <a:rPr lang="fi-FI" dirty="0" err="1"/>
              <a:t>tietomääriä(tiedostoja</a:t>
            </a:r>
            <a:r>
              <a:rPr lang="fi-FI" dirty="0"/>
              <a:t> tms.) kahden koneen välillä. Synkroninen siirto ei aseta tietobittejä merkkikohtaisesti kehyksiin vaan tulevasta bittivirrasta etsitään sovittu merkki – tai bittisekvenssi, jonka perusteella voidaan päätellä rajat sanomissa tai paikallistaa sanoma suoraan. Synkronisessa liikenteessä sanoman tunnistaminen tapahtuu joko merkkipohjaisesti </a:t>
            </a:r>
            <a:r>
              <a:rPr lang="fi-FI" b="1" dirty="0"/>
              <a:t>COP</a:t>
            </a:r>
            <a:r>
              <a:rPr lang="fi-FI" dirty="0"/>
              <a:t>, bittipohjaisesti </a:t>
            </a:r>
            <a:r>
              <a:rPr lang="fi-FI" b="1" dirty="0"/>
              <a:t>BOP</a:t>
            </a:r>
            <a:r>
              <a:rPr lang="fi-FI" dirty="0"/>
              <a:t> tai kehyspohjaisesti.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697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Kuva esimerkki: </a:t>
            </a:r>
          </a:p>
          <a:p>
            <a:r>
              <a:rPr lang="fi-FI" dirty="0" smtClean="0"/>
              <a:t>--- Sanoma 1 --- ------------------ --- Sanoma 2 ---</a:t>
            </a:r>
          </a:p>
          <a:p>
            <a:r>
              <a:rPr lang="fi-FI" dirty="0" err="1" smtClean="0">
                <a:sym typeface="Wingdings"/>
              </a:rPr>
              <a:t></a:t>
            </a:r>
            <a:r>
              <a:rPr lang="fi-FI" dirty="0" err="1"/>
              <a:t>Synkronoitu</a:t>
            </a:r>
            <a:r>
              <a:rPr lang="fi-FI" dirty="0" err="1">
                <a:sym typeface="Wingdings"/>
              </a:rPr>
              <a:t></a:t>
            </a:r>
            <a:r>
              <a:rPr lang="fi-FI" dirty="0"/>
              <a:t> </a:t>
            </a:r>
            <a:r>
              <a:rPr lang="fi-FI" dirty="0">
                <a:sym typeface="Wingdings"/>
              </a:rPr>
              <a:t></a:t>
            </a:r>
            <a:r>
              <a:rPr lang="fi-FI" dirty="0"/>
              <a:t> </a:t>
            </a:r>
            <a:r>
              <a:rPr lang="fi-FI" dirty="0" err="1"/>
              <a:t>Hunt</a:t>
            </a:r>
            <a:r>
              <a:rPr lang="fi-FI" dirty="0"/>
              <a:t> </a:t>
            </a:r>
            <a:r>
              <a:rPr lang="fi-FI" dirty="0">
                <a:sym typeface="Wingdings"/>
              </a:rPr>
              <a:t></a:t>
            </a:r>
            <a:r>
              <a:rPr lang="fi-FI" dirty="0"/>
              <a:t> </a:t>
            </a:r>
            <a:r>
              <a:rPr lang="fi-FI" dirty="0" err="1">
                <a:sym typeface="Wingdings"/>
              </a:rPr>
              <a:t></a:t>
            </a:r>
            <a:r>
              <a:rPr lang="fi-FI" dirty="0" err="1"/>
              <a:t>Synkronoitu</a:t>
            </a:r>
            <a:r>
              <a:rPr lang="fi-FI" dirty="0" err="1">
                <a:sym typeface="Wingdings"/>
              </a:rPr>
              <a:t>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2325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alPar1\Desktop\360_fnc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73667" y="979906"/>
            <a:ext cx="432048" cy="52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67600" cy="1143000"/>
          </a:xfrm>
        </p:spPr>
        <p:txBody>
          <a:bodyPr/>
          <a:lstStyle/>
          <a:p>
            <a:r>
              <a:rPr lang="fi-FI" dirty="0" smtClean="0"/>
              <a:t>Hyvää tietoa! :D 1.5/5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/>
              <a:t>Tekkijät</a:t>
            </a:r>
            <a:r>
              <a:rPr lang="fi-FI" dirty="0" smtClean="0"/>
              <a:t> Kari </a:t>
            </a:r>
            <a:r>
              <a:rPr lang="fi-FI" dirty="0" err="1" smtClean="0"/>
              <a:t>Haavist</a:t>
            </a:r>
            <a:r>
              <a:rPr lang="fi-FI" dirty="0" smtClean="0"/>
              <a:t>, Ville </a:t>
            </a:r>
            <a:r>
              <a:rPr lang="fi-FI" dirty="0" err="1" smtClean="0"/>
              <a:t>Liane</a:t>
            </a:r>
            <a:r>
              <a:rPr lang="fi-FI" dirty="0" smtClean="0"/>
              <a:t>, Valtteri Partanen, Nakki, </a:t>
            </a:r>
            <a:r>
              <a:rPr lang="fi-FI" dirty="0" err="1" smtClean="0"/>
              <a:t>Santju</a:t>
            </a:r>
            <a:r>
              <a:rPr lang="fi-FI" dirty="0" smtClean="0"/>
              <a:t> </a:t>
            </a:r>
            <a:r>
              <a:rPr lang="fi-FI" dirty="0" err="1" smtClean="0"/>
              <a:t>Lamminpaeae</a:t>
            </a:r>
            <a:endParaRPr lang="fi-FI" dirty="0"/>
          </a:p>
        </p:txBody>
      </p:sp>
      <p:pic>
        <p:nvPicPr>
          <p:cNvPr id="4098" name="Picture 2" descr="C:\Users\ValPar1\Desktop\360_fnc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95575"/>
            <a:ext cx="3429000" cy="41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841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490</Words>
  <Application>Microsoft Office PowerPoint</Application>
  <PresentationFormat>Näytössä katseltava diaesitys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Erkkeri</vt:lpstr>
      <vt:lpstr>Merkkipohjainen siirto</vt:lpstr>
      <vt:lpstr>PowerPoint-esitys</vt:lpstr>
      <vt:lpstr>PowerPoint-esitys</vt:lpstr>
      <vt:lpstr>PowerPoint-esitys</vt:lpstr>
      <vt:lpstr>Hyvää tietoa! :D 1.5/5</vt:lpstr>
    </vt:vector>
  </TitlesOfParts>
  <Company>Koulutuskeskus Tavastia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Merkkipohjainen siirto</dc:title>
  <dc:creator>Administrator</dc:creator>
  <cp:lastModifiedBy>Administrator</cp:lastModifiedBy>
  <cp:revision>5</cp:revision>
  <dcterms:created xsi:type="dcterms:W3CDTF">2012-09-05T11:35:07Z</dcterms:created>
  <dcterms:modified xsi:type="dcterms:W3CDTF">2012-09-05T12:35:51Z</dcterms:modified>
</cp:coreProperties>
</file>